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780f8fa58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2780f8fa58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5b2ca8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85b2ca8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85b2ca8e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85b2ca8e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85b2ca8e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85b2ca8e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85b2ca8e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085b2ca8e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262e4a83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262e4a83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85b2ca8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85b2ca8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85b2ca8e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85b2ca8e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85b2ca8e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085b2ca8eb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85b2ca8e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85b2ca8e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85b2ca8e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85b2ca8e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85b2ca8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85b2ca8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85b2ca8e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085b2ca8eb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85b2ca8e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085b2ca8eb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85b2ca8e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085b2ca8eb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85b2ca8e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85b2ca8e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85b2ca8e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85b2ca8e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85b2ca8e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85b2ca8e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8a23df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8a23df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85b2ca8e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85b2ca8e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85b2ca8e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85b2ca8e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85b2ca8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85b2ca8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Title page">
    <p:bg>
      <p:bgPr>
        <a:solidFill>
          <a:srgbClr val="26262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02903" y="18521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530694" y="24438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660B1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506694" y="227452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525303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525303" y="1629405"/>
            <a:ext cx="4560600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/>
          <p:nvPr>
            <p:ph idx="2" type="pic"/>
          </p:nvPr>
        </p:nvSpPr>
        <p:spPr>
          <a:xfrm>
            <a:off x="5573058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04041"/>
                </a:solidFill>
              </a:defRPr>
            </a:lvl1pPr>
            <a:lvl2pPr lvl="1">
              <a:buNone/>
              <a:defRPr>
                <a:solidFill>
                  <a:srgbClr val="404041"/>
                </a:solidFill>
              </a:defRPr>
            </a:lvl2pPr>
            <a:lvl3pPr lvl="2">
              <a:buNone/>
              <a:defRPr>
                <a:solidFill>
                  <a:srgbClr val="404041"/>
                </a:solidFill>
              </a:defRPr>
            </a:lvl3pPr>
            <a:lvl4pPr lvl="3">
              <a:buNone/>
              <a:defRPr>
                <a:solidFill>
                  <a:srgbClr val="404041"/>
                </a:solidFill>
              </a:defRPr>
            </a:lvl4pPr>
            <a:lvl5pPr lvl="4">
              <a:buNone/>
              <a:defRPr>
                <a:solidFill>
                  <a:srgbClr val="404041"/>
                </a:solidFill>
              </a:defRPr>
            </a:lvl5pPr>
            <a:lvl6pPr lvl="5">
              <a:buNone/>
              <a:defRPr>
                <a:solidFill>
                  <a:srgbClr val="404041"/>
                </a:solidFill>
              </a:defRPr>
            </a:lvl6pPr>
            <a:lvl7pPr lvl="6">
              <a:buNone/>
              <a:defRPr>
                <a:solidFill>
                  <a:srgbClr val="404041"/>
                </a:solidFill>
              </a:defRPr>
            </a:lvl7pPr>
            <a:lvl8pPr lvl="7">
              <a:buNone/>
              <a:defRPr>
                <a:solidFill>
                  <a:srgbClr val="404041"/>
                </a:solidFill>
              </a:defRPr>
            </a:lvl8pPr>
            <a:lvl9pPr lvl="8">
              <a:buNone/>
              <a:defRPr>
                <a:solidFill>
                  <a:srgbClr val="40404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">
  <p:cSld name="Content only: whit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800"/>
              <a:buFont typeface="Arial"/>
              <a:buNone/>
              <a:defRPr b="1" i="0" sz="28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/>
        </p:nvSpPr>
        <p:spPr>
          <a:xfrm>
            <a:off x="3556000" y="354105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518824" y="1324604"/>
            <a:ext cx="80157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white">
  <p:cSld name="Blank with footer: whit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black">
  <p:cSld name="Content only: black">
    <p:bg>
      <p:bgPr>
        <a:solidFill>
          <a:srgbClr val="26262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A6A6A6"/>
                </a:solidFill>
              </a:defRPr>
            </a:lvl1pPr>
            <a:lvl2pPr lvl="1">
              <a:buNone/>
              <a:defRPr>
                <a:solidFill>
                  <a:srgbClr val="A6A6A6"/>
                </a:solidFill>
              </a:defRPr>
            </a:lvl2pPr>
            <a:lvl3pPr lvl="2">
              <a:buNone/>
              <a:defRPr>
                <a:solidFill>
                  <a:srgbClr val="A6A6A6"/>
                </a:solidFill>
              </a:defRPr>
            </a:lvl3pPr>
            <a:lvl4pPr lvl="3">
              <a:buNone/>
              <a:defRPr>
                <a:solidFill>
                  <a:srgbClr val="A6A6A6"/>
                </a:solidFill>
              </a:defRPr>
            </a:lvl4pPr>
            <a:lvl5pPr lvl="4">
              <a:buNone/>
              <a:defRPr>
                <a:solidFill>
                  <a:srgbClr val="A6A6A6"/>
                </a:solidFill>
              </a:defRPr>
            </a:lvl5pPr>
            <a:lvl6pPr lvl="5">
              <a:buNone/>
              <a:defRPr>
                <a:solidFill>
                  <a:srgbClr val="A6A6A6"/>
                </a:solidFill>
              </a:defRPr>
            </a:lvl6pPr>
            <a:lvl7pPr lvl="6">
              <a:buNone/>
              <a:defRPr>
                <a:solidFill>
                  <a:srgbClr val="A6A6A6"/>
                </a:solidFill>
              </a:defRPr>
            </a:lvl7pPr>
            <a:lvl8pPr lvl="7">
              <a:buNone/>
              <a:defRPr>
                <a:solidFill>
                  <a:srgbClr val="A6A6A6"/>
                </a:solidFill>
              </a:defRPr>
            </a:lvl8pPr>
            <a:lvl9pPr lvl="8">
              <a:buNone/>
              <a:defRPr>
                <a:solidFill>
                  <a:srgbClr val="A6A6A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black">
  <p:cSld name="Content and photo: black">
    <p:bg>
      <p:bgPr>
        <a:solidFill>
          <a:srgbClr val="25262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530124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30124" y="1629404"/>
            <a:ext cx="456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0"/>
          <p:cNvSpPr/>
          <p:nvPr>
            <p:ph idx="2" type="pic"/>
          </p:nvPr>
        </p:nvSpPr>
        <p:spPr>
          <a:xfrm>
            <a:off x="5564909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black">
  <p:cSld name="Blank with footer: black">
    <p:bg>
      <p:bgPr>
        <a:solidFill>
          <a:srgbClr val="25262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536602" y="680397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-15847" y="680397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61892" y="634604"/>
            <a:ext cx="6802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61892" y="1589938"/>
            <a:ext cx="68025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10" Type="http://schemas.openxmlformats.org/officeDocument/2006/relationships/image" Target="../media/image52.png"/><Relationship Id="rId9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5" Type="http://schemas.openxmlformats.org/officeDocument/2006/relationships/image" Target="../media/image56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25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5" Type="http://schemas.openxmlformats.org/officeDocument/2006/relationships/image" Target="../media/image25.png"/><Relationship Id="rId6" Type="http://schemas.openxmlformats.org/officeDocument/2006/relationships/image" Target="../media/image44.png"/><Relationship Id="rId7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69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35.png"/><Relationship Id="rId7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62.jp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502903" y="16997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A Semantic Theory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f</a:t>
            </a:r>
            <a:r>
              <a:rPr lang="en"/>
              <a:t>or Neuro-Symbolic AI</a:t>
            </a:r>
            <a:endParaRPr/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INDIANA UNIVERSITY BLOOMINGTON</a:t>
            </a:r>
            <a:endParaRPr/>
          </a:p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530694" y="30534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A6A6A6"/>
                </a:solidFill>
              </a:rPr>
              <a:t>Caleb Schultz Kisby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w. Saúl Blanco &amp; Larry Moss</a:t>
            </a:r>
            <a:endParaRPr sz="1400">
              <a:solidFill>
                <a:srgbClr val="A6A6A6"/>
              </a:solidFill>
            </a:endParaRPr>
          </a:p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Semantic Theory</a:t>
            </a:r>
            <a:endParaRPr/>
          </a:p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460" y="1153277"/>
            <a:ext cx="3415066" cy="39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162" y="1882813"/>
            <a:ext cx="3305675" cy="1144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050" y="3898931"/>
            <a:ext cx="1242725" cy="3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450" y="4228630"/>
            <a:ext cx="3244666" cy="3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550" y="3363013"/>
            <a:ext cx="2808850" cy="453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0" y="4993975"/>
            <a:ext cx="5008905" cy="14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0" y="4710825"/>
            <a:ext cx="3019742" cy="14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0" y="4855464"/>
            <a:ext cx="3182050" cy="14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Closure Operators on Nets</a:t>
            </a:r>
            <a:endParaRPr/>
          </a:p>
        </p:txBody>
      </p:sp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25" y="1462001"/>
            <a:ext cx="6061400" cy="5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02" y="2668526"/>
            <a:ext cx="6061247" cy="5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64" y="3875052"/>
            <a:ext cx="6215843" cy="5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1225" y="2680867"/>
            <a:ext cx="2514251" cy="2068984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900" y="2055001"/>
            <a:ext cx="2131678" cy="3087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900" y="3265450"/>
            <a:ext cx="2131675" cy="34675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825" y="4468050"/>
            <a:ext cx="1749427" cy="308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Neural Networks to Models and Back</a:t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915" y="1741888"/>
            <a:ext cx="2996612" cy="2419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7" y="1741900"/>
            <a:ext cx="2939970" cy="2419325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34"/>
          <p:cNvSpPr/>
          <p:nvPr/>
        </p:nvSpPr>
        <p:spPr>
          <a:xfrm>
            <a:off x="3556400" y="1669775"/>
            <a:ext cx="1914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A8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 rot="10800000">
            <a:off x="3561700" y="3799425"/>
            <a:ext cx="1914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A8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Models from Nets</a:t>
            </a:r>
            <a:endParaRPr/>
          </a:p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25" y="1273748"/>
            <a:ext cx="1259550" cy="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848" y="1316736"/>
            <a:ext cx="4530185" cy="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22481"/>
            <a:ext cx="2212849" cy="1820969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3" y="3322478"/>
            <a:ext cx="2255478" cy="18209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0175" y="2009825"/>
            <a:ext cx="3895501" cy="155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Nets from Models</a:t>
            </a:r>
            <a:endParaRPr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b="0" l="3104" r="3104" t="0"/>
          <a:stretch/>
        </p:blipFill>
        <p:spPr>
          <a:xfrm>
            <a:off x="3942225" y="1273748"/>
            <a:ext cx="1259550" cy="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4">
            <a:alphaModFix/>
          </a:blip>
          <a:srcRect b="1718" l="0" r="0" t="1718"/>
          <a:stretch/>
        </p:blipFill>
        <p:spPr>
          <a:xfrm>
            <a:off x="1917050" y="1316725"/>
            <a:ext cx="5511776" cy="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150" y="3322531"/>
            <a:ext cx="2212849" cy="1820969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3322528"/>
            <a:ext cx="2255478" cy="18209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9225" y="2026100"/>
            <a:ext cx="4077424" cy="2072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Axioms</a:t>
            </a:r>
            <a:endParaRPr/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583" r="592" t="0"/>
          <a:stretch/>
        </p:blipFill>
        <p:spPr>
          <a:xfrm>
            <a:off x="2585825" y="1221345"/>
            <a:ext cx="3972351" cy="368543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7"/>
          <p:cNvSpPr/>
          <p:nvPr/>
        </p:nvSpPr>
        <p:spPr>
          <a:xfrm>
            <a:off x="2585850" y="4416575"/>
            <a:ext cx="3972300" cy="393600"/>
          </a:xfrm>
          <a:prstGeom prst="rect">
            <a:avLst/>
          </a:prstGeom>
          <a:noFill/>
          <a:ln cap="flat" cmpd="sng" w="19050">
            <a:solidFill>
              <a:srgbClr val="A8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About…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518824" y="1324604"/>
            <a:ext cx="8015700" cy="28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Real-valued neuron activation?</a:t>
            </a:r>
            <a:br>
              <a:rPr lang="en"/>
            </a:b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Lifting binary logic to fuzzy logic </a:t>
            </a:r>
            <a:br>
              <a:rPr lang="en"/>
            </a:br>
            <a:r>
              <a:rPr b="1" lang="en"/>
              <a:t>(TODO, but shouldn’t be hard)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Learning?</a:t>
            </a:r>
            <a:br>
              <a:rPr lang="en"/>
            </a:b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Modal Logic natively supports update! </a:t>
            </a:r>
            <a:br>
              <a:rPr i="1" lang="en"/>
            </a:br>
            <a:r>
              <a:rPr b="1" i="1" lang="en"/>
              <a:t>(See next slide!)</a:t>
            </a:r>
            <a:endParaRPr b="1" i="1"/>
          </a:p>
        </p:txBody>
      </p:sp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684279"/>
            <a:ext cx="6377140" cy="30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4994025"/>
            <a:ext cx="4259895" cy="14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(Naïve) Hebbian Learning</a:t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25" y="1844975"/>
            <a:ext cx="2652750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39"/>
          <p:cNvSpPr/>
          <p:nvPr/>
        </p:nvSpPr>
        <p:spPr>
          <a:xfrm>
            <a:off x="3711310" y="2833525"/>
            <a:ext cx="2994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2789763" y="3501500"/>
            <a:ext cx="49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orca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517" y="1844975"/>
            <a:ext cx="2657533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6519" y="1844971"/>
            <a:ext cx="2652750" cy="2169997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9950" y="2312213"/>
            <a:ext cx="1235523" cy="1235523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6531" y="4078625"/>
            <a:ext cx="1891882" cy="38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9"/>
          <p:cNvSpPr txBox="1"/>
          <p:nvPr/>
        </p:nvSpPr>
        <p:spPr>
          <a:xfrm>
            <a:off x="2307150" y="1282863"/>
            <a:ext cx="452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Neurons that fire together wire together</a:t>
            </a:r>
            <a:endParaRPr b="1" i="1" sz="1800"/>
          </a:p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0" y="4994025"/>
            <a:ext cx="5154978" cy="14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Hebbian Learning as a Closure Operator</a:t>
            </a:r>
            <a:endParaRPr/>
          </a:p>
        </p:txBody>
      </p:sp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25" y="1337900"/>
            <a:ext cx="6460100" cy="9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5" y="2374950"/>
            <a:ext cx="2830175" cy="39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250" y="2491850"/>
            <a:ext cx="2652750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9242" y="2491850"/>
            <a:ext cx="2657533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9244" y="2491846"/>
            <a:ext cx="2652750" cy="2169997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9256" y="4725500"/>
            <a:ext cx="1891882" cy="38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Hebbian Learning Axioms</a:t>
            </a:r>
            <a:endParaRPr/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991" y="1261713"/>
            <a:ext cx="7143935" cy="220916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1"/>
          <p:cNvSpPr/>
          <p:nvPr/>
        </p:nvSpPr>
        <p:spPr>
          <a:xfrm>
            <a:off x="1000113" y="2729300"/>
            <a:ext cx="7143900" cy="699000"/>
          </a:xfrm>
          <a:prstGeom prst="rect">
            <a:avLst/>
          </a:prstGeom>
          <a:noFill/>
          <a:ln cap="flat" cmpd="sng" w="19050">
            <a:solidFill>
              <a:srgbClr val="A8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Crisis in AI</a:t>
            </a:r>
            <a:endParaRPr/>
          </a:p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125" y="1585425"/>
            <a:ext cx="2868001" cy="2340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24"/>
          <p:cNvSpPr/>
          <p:nvPr/>
        </p:nvSpPr>
        <p:spPr>
          <a:xfrm>
            <a:off x="3097900" y="2574850"/>
            <a:ext cx="2514900" cy="361800"/>
          </a:xfrm>
          <a:prstGeom prst="leftRightArrow">
            <a:avLst>
              <a:gd fmla="val 50000" name="adj1"/>
              <a:gd fmla="val 92067" name="adj2"/>
            </a:avLst>
          </a:prstGeom>
          <a:solidFill>
            <a:srgbClr val="FFFFFF"/>
          </a:solidFill>
          <a:ln cap="flat" cmpd="sng" w="19050">
            <a:solidFill>
              <a:srgbClr val="A8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4"/>
          <p:cNvSpPr txBox="1"/>
          <p:nvPr/>
        </p:nvSpPr>
        <p:spPr>
          <a:xfrm>
            <a:off x="3576400" y="2201650"/>
            <a:ext cx="1557900" cy="11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81D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Problem:</a:t>
            </a:r>
            <a:endParaRPr b="1" sz="1800">
              <a:solidFill>
                <a:srgbClr val="A81D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can we reconcile the two?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5" y="1786320"/>
            <a:ext cx="2514754" cy="193885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/>
          <p:nvPr/>
        </p:nvSpPr>
        <p:spPr>
          <a:xfrm>
            <a:off x="3367075" y="2360500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3367075" y="3706925"/>
            <a:ext cx="1932600" cy="2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3">
            <a:alphaModFix/>
          </a:blip>
          <a:srcRect b="0" l="524" r="524" t="0"/>
          <a:stretch/>
        </p:blipFill>
        <p:spPr>
          <a:xfrm>
            <a:off x="1407398" y="1226499"/>
            <a:ext cx="6329221" cy="3398126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42"/>
          <p:cNvSpPr txBox="1"/>
          <p:nvPr/>
        </p:nvSpPr>
        <p:spPr>
          <a:xfrm>
            <a:off x="1831638" y="308525"/>
            <a:ext cx="548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81D36"/>
                </a:solidFill>
              </a:rPr>
              <a:t>github.com/ais-climber/a-la-mode</a:t>
            </a:r>
            <a:endParaRPr b="1" sz="2100">
              <a:solidFill>
                <a:srgbClr val="A81D3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Future Work:</a:t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518824" y="1324604"/>
            <a:ext cx="80157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Recurrent neural networks</a:t>
            </a:r>
            <a:br>
              <a:rPr lang="en"/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</a:pPr>
            <a:r>
              <a:rPr lang="en"/>
              <a:t>First-order and higher-order logics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Other learning operators (e.g. stable Hebbian, backpropagation)</a:t>
            </a:r>
            <a:endParaRPr/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45213" y="1226675"/>
            <a:ext cx="2840713" cy="2489099"/>
          </a:xfrm>
          <a:prstGeom prst="rect">
            <a:avLst/>
          </a:prstGeom>
          <a:noFill/>
          <a:ln cap="flat" cmpd="sng" w="1905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658051" y="1292170"/>
            <a:ext cx="689951" cy="754600"/>
          </a:xfrm>
          <a:prstGeom prst="rect">
            <a:avLst/>
          </a:prstGeom>
          <a:noFill/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" name="Google Shape;342;p44"/>
          <p:cNvSpPr/>
          <p:nvPr/>
        </p:nvSpPr>
        <p:spPr>
          <a:xfrm>
            <a:off x="3383110" y="1606347"/>
            <a:ext cx="212700" cy="1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658050" y="2225142"/>
            <a:ext cx="689965" cy="754598"/>
          </a:xfrm>
          <a:prstGeom prst="rect">
            <a:avLst/>
          </a:prstGeom>
          <a:noFill/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44"/>
          <p:cNvSpPr/>
          <p:nvPr/>
        </p:nvSpPr>
        <p:spPr>
          <a:xfrm>
            <a:off x="3383110" y="2549494"/>
            <a:ext cx="212700" cy="1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2130600" y="3889913"/>
            <a:ext cx="488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81D36"/>
                </a:solidFill>
              </a:rPr>
              <a:t>github.com/ais-climber/a-la-mode</a:t>
            </a:r>
            <a:endParaRPr b="1" sz="1900">
              <a:solidFill>
                <a:srgbClr val="A81D36"/>
              </a:solidFill>
            </a:endParaRPr>
          </a:p>
        </p:txBody>
      </p:sp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(Modal) Logic</a:t>
            </a:r>
            <a:endParaRPr/>
          </a:p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25" y="4445075"/>
            <a:ext cx="1236652" cy="578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3" y="1191202"/>
            <a:ext cx="3415066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867" y="1116409"/>
            <a:ext cx="5022275" cy="578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50" y="1547025"/>
            <a:ext cx="2072900" cy="901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25" y="1635938"/>
            <a:ext cx="1442611" cy="6272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25" y="2314288"/>
            <a:ext cx="3206126" cy="1007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7013" y="2070025"/>
            <a:ext cx="4629975" cy="1454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825" y="3385800"/>
            <a:ext cx="2614381" cy="1007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4312" y="2626875"/>
            <a:ext cx="3775378" cy="1454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295" y="3278238"/>
            <a:ext cx="1925405" cy="901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(Modal) Logic Models</a:t>
            </a:r>
            <a:endParaRPr/>
          </a:p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2398" l="0" r="0" t="2408"/>
          <a:stretch/>
        </p:blipFill>
        <p:spPr>
          <a:xfrm>
            <a:off x="529825" y="1258472"/>
            <a:ext cx="169248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2398" l="0" r="0" t="2408"/>
          <a:stretch/>
        </p:blipFill>
        <p:spPr>
          <a:xfrm>
            <a:off x="2279313" y="1258472"/>
            <a:ext cx="4505325" cy="1047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1690" r="1690" t="0"/>
          <a:stretch/>
        </p:blipFill>
        <p:spPr>
          <a:xfrm>
            <a:off x="529824" y="1704700"/>
            <a:ext cx="2396401" cy="98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 b="0" l="1690" r="1681" t="0"/>
          <a:stretch/>
        </p:blipFill>
        <p:spPr>
          <a:xfrm>
            <a:off x="1971600" y="1652075"/>
            <a:ext cx="5200807" cy="2145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25" y="2745900"/>
            <a:ext cx="4665026" cy="2090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6">
            <a:alphaModFix/>
          </a:blip>
          <a:srcRect b="0" l="1456" r="1456" t="0"/>
          <a:stretch/>
        </p:blipFill>
        <p:spPr>
          <a:xfrm>
            <a:off x="5226625" y="4137525"/>
            <a:ext cx="3917375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0" y="4994025"/>
            <a:ext cx="2667209" cy="14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/>
              <a:t>Modal) Logic Models</a:t>
            </a:r>
            <a:endParaRPr/>
          </a:p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487" y="1153274"/>
            <a:ext cx="3312375" cy="6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36" y="1962350"/>
            <a:ext cx="525736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24" y="2508580"/>
            <a:ext cx="5257376" cy="38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25" y="3049501"/>
            <a:ext cx="3163823" cy="37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3287" y="2896875"/>
            <a:ext cx="2940638" cy="212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27"/>
          <p:cNvCxnSpPr/>
          <p:nvPr/>
        </p:nvCxnSpPr>
        <p:spPr>
          <a:xfrm flipH="1" rot="10800000">
            <a:off x="6146600" y="3296100"/>
            <a:ext cx="759000" cy="36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7"/>
          <p:cNvCxnSpPr/>
          <p:nvPr/>
        </p:nvCxnSpPr>
        <p:spPr>
          <a:xfrm>
            <a:off x="6905575" y="3284125"/>
            <a:ext cx="1072200" cy="12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7"/>
          <p:cNvCxnSpPr/>
          <p:nvPr/>
        </p:nvCxnSpPr>
        <p:spPr>
          <a:xfrm flipH="1" rot="10800000">
            <a:off x="6134550" y="3416800"/>
            <a:ext cx="1831200" cy="26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7"/>
          <p:cNvCxnSpPr/>
          <p:nvPr/>
        </p:nvCxnSpPr>
        <p:spPr>
          <a:xfrm flipH="1" rot="10800000">
            <a:off x="7050150" y="3404625"/>
            <a:ext cx="903600" cy="84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7"/>
          <p:cNvCxnSpPr/>
          <p:nvPr/>
        </p:nvCxnSpPr>
        <p:spPr>
          <a:xfrm flipH="1" rot="10800000">
            <a:off x="7953725" y="3440725"/>
            <a:ext cx="12000" cy="106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7"/>
          <p:cNvCxnSpPr/>
          <p:nvPr/>
        </p:nvCxnSpPr>
        <p:spPr>
          <a:xfrm rot="10800000">
            <a:off x="7062125" y="4296125"/>
            <a:ext cx="891600" cy="2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9488" y="3049500"/>
            <a:ext cx="4665026" cy="2090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</a:t>
            </a:r>
            <a:endParaRPr/>
          </a:p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150" y="1458076"/>
            <a:ext cx="2856551" cy="2169995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150" y="1458075"/>
            <a:ext cx="2856551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150" y="1458075"/>
            <a:ext cx="2856551" cy="2170000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150" y="1458075"/>
            <a:ext cx="3555776" cy="2926075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28"/>
          <p:cNvSpPr/>
          <p:nvPr/>
        </p:nvSpPr>
        <p:spPr>
          <a:xfrm>
            <a:off x="3053634" y="1920488"/>
            <a:ext cx="2664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7">
            <a:alphaModFix/>
          </a:blip>
          <a:srcRect b="0" l="219" r="209" t="0"/>
          <a:stretch/>
        </p:blipFill>
        <p:spPr>
          <a:xfrm>
            <a:off x="2113899" y="1551156"/>
            <a:ext cx="859889" cy="887075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</a:t>
            </a:r>
            <a:endParaRPr/>
          </a:p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938" y="1464975"/>
            <a:ext cx="3555775" cy="2926075"/>
          </a:xfrm>
          <a:prstGeom prst="rect">
            <a:avLst/>
          </a:prstGeom>
          <a:noFill/>
          <a:ln cap="flat" cmpd="sng" w="19050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9"/>
          <p:cNvSpPr/>
          <p:nvPr/>
        </p:nvSpPr>
        <p:spPr>
          <a:xfrm>
            <a:off x="3060859" y="1911301"/>
            <a:ext cx="2664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0304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238" y="2638729"/>
            <a:ext cx="863642" cy="887073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9"/>
          <p:cNvSpPr/>
          <p:nvPr/>
        </p:nvSpPr>
        <p:spPr>
          <a:xfrm>
            <a:off x="3060859" y="3020022"/>
            <a:ext cx="2664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6903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B13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5">
            <a:alphaModFix/>
          </a:blip>
          <a:srcRect b="0" l="219" r="209" t="0"/>
          <a:stretch/>
        </p:blipFill>
        <p:spPr>
          <a:xfrm>
            <a:off x="2121124" y="1541968"/>
            <a:ext cx="859889" cy="887075"/>
          </a:xfrm>
          <a:prstGeom prst="rect">
            <a:avLst/>
          </a:prstGeom>
          <a:noFill/>
          <a:ln cap="flat" cmpd="sng" w="9525">
            <a:solidFill>
              <a:srgbClr val="40404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</a:t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72" y="1153275"/>
            <a:ext cx="2721265" cy="6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75" y="1993650"/>
            <a:ext cx="3402992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32" y="2539000"/>
            <a:ext cx="3735726" cy="2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944" y="3069250"/>
            <a:ext cx="1655800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874" y="3006488"/>
            <a:ext cx="1564825" cy="2136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762" y="1153275"/>
            <a:ext cx="3189053" cy="17455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288" y="1153280"/>
            <a:ext cx="3134750" cy="17455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975" y="3088612"/>
            <a:ext cx="3203364" cy="1745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68075" y="4871913"/>
            <a:ext cx="4702080" cy="14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type="ctrTitle"/>
          </p:nvPr>
        </p:nvSpPr>
        <p:spPr>
          <a:xfrm>
            <a:off x="529827" y="4542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Neuro-Symbolic AI</a:t>
            </a:r>
            <a:endParaRPr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600" y="1407100"/>
            <a:ext cx="5356798" cy="2982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600" y="1432475"/>
            <a:ext cx="5356800" cy="293211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3600" y="1439025"/>
            <a:ext cx="5356800" cy="291903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89" y="1017622"/>
            <a:ext cx="2913475" cy="397869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8075" y="4996300"/>
            <a:ext cx="4433247" cy="14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